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50" autoAdjust="0"/>
  </p:normalViewPr>
  <p:slideViewPr>
    <p:cSldViewPr snapToGrid="0" snapToObjects="1">
      <p:cViewPr>
        <p:scale>
          <a:sx n="60" d="100"/>
          <a:sy n="60" d="100"/>
        </p:scale>
        <p:origin x="-906" y="-7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98A87-5794-487B-A358-0A830ABC95FB}" type="datetimeFigureOut">
              <a:rPr lang="en-US" smtClean="0"/>
              <a:t>11/23/2015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A73-BC2A-4960-8032-B7E41F118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83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1C6D9-7848-FF4D-96E6-1AD98C564AE7}" type="datetimeFigureOut">
              <a:rPr lang="en-US" smtClean="0"/>
              <a:t>11/23/2015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B982F-2F47-BF43-BD43-01C9D055B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23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982F-2F47-BF43-BD43-01C9D055BAE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3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282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555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9441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878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022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97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5443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2013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80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6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Population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and Community </a:t>
            </a:r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Ecology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edition ©2015 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606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0967"/>
            <a:ext cx="10464800" cy="2465387"/>
          </a:xfrm>
        </p:spPr>
        <p:txBody>
          <a:bodyPr/>
          <a:lstStyle/>
          <a:p>
            <a:pPr algn="l"/>
            <a:r>
              <a:rPr lang="en-US" sz="3600" dirty="0"/>
              <a:t>The logistic growth model describes populations that experience a carrying capacity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99" y="3273312"/>
            <a:ext cx="11429837" cy="5840413"/>
          </a:xfrm>
        </p:spPr>
        <p:txBody>
          <a:bodyPr/>
          <a:lstStyle/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Populations </a:t>
            </a:r>
            <a:r>
              <a:rPr lang="en-US" sz="2600" dirty="0"/>
              <a:t>do not typically experience exponential growth indefinitely. They are limited by resources and carrying capacity.</a:t>
            </a:r>
          </a:p>
          <a:p>
            <a:r>
              <a:rPr lang="en-US" sz="2600" b="1" dirty="0" smtClean="0"/>
              <a:t>__________  ____________ -   </a:t>
            </a:r>
            <a:r>
              <a:rPr lang="en-US" sz="2600" dirty="0" smtClean="0"/>
              <a:t>A </a:t>
            </a:r>
            <a:r>
              <a:rPr lang="en-US" sz="2600" dirty="0"/>
              <a:t>resource that a </a:t>
            </a:r>
            <a:r>
              <a:rPr lang="en-US" sz="2600" dirty="0" smtClean="0"/>
              <a:t>population cannot </a:t>
            </a:r>
            <a:r>
              <a:rPr lang="en-US" sz="2600" dirty="0"/>
              <a:t>live without and that occurs in </a:t>
            </a:r>
            <a:r>
              <a:rPr lang="en-US" sz="2600" dirty="0" smtClean="0"/>
              <a:t>quantities lower </a:t>
            </a:r>
            <a:r>
              <a:rPr lang="en-US" sz="2600" dirty="0"/>
              <a:t>than the population would require to </a:t>
            </a:r>
            <a:r>
              <a:rPr lang="en-US" sz="2600" dirty="0" smtClean="0"/>
              <a:t>increase in </a:t>
            </a:r>
            <a:r>
              <a:rPr lang="en-US" sz="2600" dirty="0"/>
              <a:t>size</a:t>
            </a:r>
            <a:r>
              <a:rPr lang="en-US" sz="2600" dirty="0" smtClean="0"/>
              <a:t>.</a:t>
            </a:r>
          </a:p>
          <a:p>
            <a:r>
              <a:rPr lang="en-US" sz="2600" b="1" dirty="0" smtClean="0"/>
              <a:t>_________  __________ </a:t>
            </a:r>
            <a:r>
              <a:rPr lang="en-US" sz="2600" b="1" i="1" dirty="0"/>
              <a:t>(K</a:t>
            </a:r>
            <a:r>
              <a:rPr lang="en-US" sz="2600" b="1" i="1" dirty="0" smtClean="0"/>
              <a:t>) - </a:t>
            </a:r>
            <a:r>
              <a:rPr lang="en-US" sz="2600" dirty="0"/>
              <a:t>The limit of how </a:t>
            </a:r>
            <a:r>
              <a:rPr lang="en-US" sz="2600" dirty="0" smtClean="0"/>
              <a:t>many individuals </a:t>
            </a:r>
            <a:r>
              <a:rPr lang="en-US" sz="2600" dirty="0"/>
              <a:t>in a population the environment </a:t>
            </a:r>
            <a:r>
              <a:rPr lang="en-US" sz="2600" dirty="0" smtClean="0"/>
              <a:t>can sustain.</a:t>
            </a:r>
          </a:p>
          <a:p>
            <a:pPr marL="0" indent="0">
              <a:buNone/>
            </a:pPr>
            <a:r>
              <a:rPr lang="en-US" sz="2600" dirty="0"/>
              <a:t>The logistic growth model is more realistic because it incorporates environmental limits</a:t>
            </a:r>
            <a:r>
              <a:rPr lang="en-US" sz="2600" dirty="0" smtClean="0"/>
              <a:t>.</a:t>
            </a:r>
          </a:p>
          <a:p>
            <a:r>
              <a:rPr lang="en-US" sz="2600" b="1" dirty="0" smtClean="0"/>
              <a:t>__________  _________  _________  -  </a:t>
            </a:r>
            <a:r>
              <a:rPr lang="en-US" sz="2600" dirty="0" smtClean="0"/>
              <a:t>A </a:t>
            </a:r>
            <a:r>
              <a:rPr lang="en-US" sz="2600" dirty="0"/>
              <a:t>growth model </a:t>
            </a:r>
            <a:r>
              <a:rPr lang="en-US" sz="2600" dirty="0" smtClean="0"/>
              <a:t>that describes </a:t>
            </a:r>
            <a:r>
              <a:rPr lang="en-US" sz="2600" dirty="0"/>
              <a:t>a population whose growth is </a:t>
            </a:r>
            <a:r>
              <a:rPr lang="en-US" sz="2600" dirty="0" smtClean="0"/>
              <a:t>initially exponential</a:t>
            </a:r>
            <a:r>
              <a:rPr lang="en-US" sz="2600" dirty="0"/>
              <a:t>, but slows as the </a:t>
            </a:r>
            <a:r>
              <a:rPr lang="en-US" sz="2600" dirty="0" smtClean="0"/>
              <a:t>population approaches </a:t>
            </a:r>
            <a:r>
              <a:rPr lang="en-US" sz="2600" dirty="0"/>
              <a:t>the carrying capacity of </a:t>
            </a:r>
            <a:r>
              <a:rPr lang="en-US" sz="2600" dirty="0" smtClean="0"/>
              <a:t>the environment</a:t>
            </a:r>
            <a:r>
              <a:rPr lang="en-US" sz="2600" dirty="0"/>
              <a:t>.</a:t>
            </a:r>
          </a:p>
          <a:p>
            <a:r>
              <a:rPr lang="en-US" sz="2600" b="1" dirty="0" smtClean="0"/>
              <a:t>_  _______ ____  </a:t>
            </a:r>
            <a:r>
              <a:rPr lang="en-US" sz="2600" dirty="0" smtClean="0"/>
              <a:t>The </a:t>
            </a:r>
            <a:r>
              <a:rPr lang="en-US" sz="2600" dirty="0"/>
              <a:t>shape of the logistic </a:t>
            </a:r>
            <a:r>
              <a:rPr lang="en-US" sz="2600" dirty="0" smtClean="0"/>
              <a:t>growth model </a:t>
            </a:r>
            <a:r>
              <a:rPr lang="en-US" sz="2600" dirty="0"/>
              <a:t>when graphed.</a:t>
            </a:r>
            <a:endParaRPr lang="en-US" sz="2600" dirty="0" smtClean="0"/>
          </a:p>
          <a:p>
            <a:pPr marL="0" indent="0">
              <a:buNone/>
            </a:pPr>
            <a:endParaRPr lang="en-US" sz="2600" dirty="0"/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29475584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Logistic Growth Model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345"/>
            <a:ext cx="6554264" cy="77209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38442" y="2020502"/>
            <a:ext cx="506635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logistic growth model. </a:t>
            </a:r>
            <a:endParaRPr lang="en-US" sz="24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small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population initially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experiences exponential growth. As the population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becomes larger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however, resources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become ________,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the growth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rate 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When the population size reaches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 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environment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growth stops. As a result, the pattern of population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growth follows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 S-shaped curve.</a:t>
            </a:r>
          </a:p>
        </p:txBody>
      </p:sp>
    </p:spTree>
    <p:extLst>
      <p:ext uri="{BB962C8B-B14F-4D97-AF65-F5344CB8AC3E}">
        <p14:creationId xmlns:p14="http://schemas.microsoft.com/office/powerpoint/2010/main" val="49503113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Logistic Growth Model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food becomes scarce or other conditions change, a population can experience fluctuations.</a:t>
            </a:r>
          </a:p>
          <a:p>
            <a:r>
              <a:rPr lang="en-US" b="1" dirty="0" smtClean="0"/>
              <a:t>Overshoot 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Die-off -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5041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Species have different reproductive strategies and distinct survivorship curves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_________  _________ - </a:t>
            </a:r>
            <a:r>
              <a:rPr lang="en-US" dirty="0" smtClean="0"/>
              <a:t>  A </a:t>
            </a:r>
            <a:r>
              <a:rPr lang="en-US" dirty="0"/>
              <a:t>species with a </a:t>
            </a:r>
            <a:r>
              <a:rPr lang="en-US" dirty="0" smtClean="0"/>
              <a:t>low intrinsic </a:t>
            </a:r>
            <a:r>
              <a:rPr lang="en-US" dirty="0"/>
              <a:t>growth rate that causes the population </a:t>
            </a:r>
            <a:r>
              <a:rPr lang="en-US" dirty="0" smtClean="0"/>
              <a:t>to increase </a:t>
            </a:r>
            <a:r>
              <a:rPr lang="en-US" dirty="0"/>
              <a:t>slowly until it reaches carrying capacity</a:t>
            </a:r>
            <a:r>
              <a:rPr lang="en-US" dirty="0" smtClean="0"/>
              <a:t>.</a:t>
            </a:r>
          </a:p>
          <a:p>
            <a:r>
              <a:rPr lang="en-US" b="1" i="1" dirty="0" smtClean="0"/>
              <a:t>___________  __________ - </a:t>
            </a:r>
            <a:r>
              <a:rPr lang="en-US" b="1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species that has a high </a:t>
            </a:r>
            <a:r>
              <a:rPr lang="en-US" dirty="0" smtClean="0"/>
              <a:t>intrinsic growth </a:t>
            </a:r>
            <a:r>
              <a:rPr lang="en-US" dirty="0"/>
              <a:t>rate, which often leads to population </a:t>
            </a:r>
            <a:r>
              <a:rPr lang="en-US" dirty="0" smtClean="0"/>
              <a:t>overshoots and </a:t>
            </a:r>
            <a:r>
              <a:rPr lang="en-US" dirty="0"/>
              <a:t>die-offs.</a:t>
            </a:r>
          </a:p>
        </p:txBody>
      </p:sp>
    </p:spTree>
    <p:extLst>
      <p:ext uri="{BB962C8B-B14F-4D97-AF65-F5344CB8AC3E}">
        <p14:creationId xmlns:p14="http://schemas.microsoft.com/office/powerpoint/2010/main" val="998261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588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Reproductive Strategies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742"/>
            <a:ext cx="8353132" cy="803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76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8957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Survivorship Curves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Survivorship </a:t>
            </a:r>
            <a:r>
              <a:rPr lang="en-US" sz="2800" b="1" dirty="0" smtClean="0"/>
              <a:t>curve –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There are three types of survivorship </a:t>
            </a:r>
            <a:r>
              <a:rPr lang="en-US" sz="2800" dirty="0" smtClean="0"/>
              <a:t>curves: </a:t>
            </a:r>
          </a:p>
          <a:p>
            <a:r>
              <a:rPr lang="en-US" sz="2800" b="1" dirty="0" smtClean="0"/>
              <a:t>_________  ____________  __________ - 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high survival throughout most </a:t>
            </a:r>
            <a:r>
              <a:rPr lang="en-US" sz="2800" dirty="0" smtClean="0"/>
              <a:t>of the </a:t>
            </a:r>
            <a:r>
              <a:rPr lang="en-US" sz="2800" dirty="0"/>
              <a:t>life span, but then individuals start to die in </a:t>
            </a:r>
            <a:r>
              <a:rPr lang="en-US" sz="2800" dirty="0" smtClean="0"/>
              <a:t>large numbers </a:t>
            </a:r>
            <a:r>
              <a:rPr lang="en-US" sz="2800" dirty="0"/>
              <a:t>as they approach old age.</a:t>
            </a:r>
          </a:p>
          <a:p>
            <a:r>
              <a:rPr lang="en-US" sz="2800" b="1" dirty="0" smtClean="0"/>
              <a:t>_______  ___________  __________ - 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a relatively constant decline </a:t>
            </a:r>
            <a:r>
              <a:rPr lang="en-US" sz="2800" dirty="0" smtClean="0"/>
              <a:t>in survivorship </a:t>
            </a:r>
            <a:r>
              <a:rPr lang="en-US" sz="2800" dirty="0"/>
              <a:t>throughout most of the life span.</a:t>
            </a:r>
          </a:p>
          <a:p>
            <a:r>
              <a:rPr lang="en-US" sz="2800" b="1" smtClean="0"/>
              <a:t>______  ____________  _________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low survivorship early in life </a:t>
            </a:r>
            <a:r>
              <a:rPr lang="en-US" sz="2800" dirty="0" smtClean="0"/>
              <a:t>with few </a:t>
            </a:r>
            <a:r>
              <a:rPr lang="en-US" sz="2800" dirty="0"/>
              <a:t>individuals reaching adulthood.</a:t>
            </a:r>
          </a:p>
        </p:txBody>
      </p:sp>
    </p:spTree>
    <p:extLst>
      <p:ext uri="{BB962C8B-B14F-4D97-AF65-F5344CB8AC3E}">
        <p14:creationId xmlns:p14="http://schemas.microsoft.com/office/powerpoint/2010/main" val="22070169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7808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Survivorship Curves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100318"/>
            <a:ext cx="8911220" cy="65204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7693844"/>
            <a:ext cx="127165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Survivorship curves.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Different species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have distinct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patterns of survivorship over the life span. Species range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from exhibiting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excellent survivorship until old age (type I curve)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exhibiting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relatively constant decline in survivorship over time (type II curve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) 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having very low rates of survivorship early in life (type III curve)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i="1" dirty="0" smtClean="0">
                <a:solidFill>
                  <a:srgbClr val="010001"/>
                </a:solidFill>
                <a:latin typeface="Arial"/>
                <a:cs typeface="Arial"/>
              </a:rPr>
              <a:t>K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-selected species tend to exhibit type I curves, whereas </a:t>
            </a:r>
            <a:r>
              <a:rPr lang="en-US" sz="2400" i="1" dirty="0">
                <a:solidFill>
                  <a:srgbClr val="010001"/>
                </a:solidFill>
                <a:latin typeface="Arial"/>
                <a:cs typeface="Arial"/>
              </a:rPr>
              <a:t>r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-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selected species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tend to exhibit type III curves.</a:t>
            </a:r>
          </a:p>
        </p:txBody>
      </p:sp>
    </p:spTree>
    <p:extLst>
      <p:ext uri="{BB962C8B-B14F-4D97-AF65-F5344CB8AC3E}">
        <p14:creationId xmlns:p14="http://schemas.microsoft.com/office/powerpoint/2010/main" val="239562896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Interconnected populations form </a:t>
            </a:r>
            <a:r>
              <a:rPr lang="en-US" dirty="0" err="1"/>
              <a:t>metapopulations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Corridor</a:t>
            </a:r>
            <a:r>
              <a:rPr lang="en-US" dirty="0"/>
              <a:t> </a:t>
            </a:r>
            <a:r>
              <a:rPr lang="en-US" dirty="0" smtClean="0"/>
              <a:t>- </a:t>
            </a:r>
            <a:endParaRPr lang="en-US" dirty="0"/>
          </a:p>
          <a:p>
            <a:r>
              <a:rPr lang="en-US" b="1" dirty="0" err="1" smtClean="0"/>
              <a:t>Metapopulation</a:t>
            </a:r>
            <a:r>
              <a:rPr lang="en-US" b="1" dirty="0"/>
              <a:t> </a:t>
            </a:r>
            <a:r>
              <a:rPr lang="en-US" b="1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Inbreeding </a:t>
            </a:r>
            <a:r>
              <a:rPr lang="en-US" b="1" dirty="0" smtClean="0"/>
              <a:t>depression –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35032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032" y="-27680"/>
            <a:ext cx="10464800" cy="2465387"/>
          </a:xfrm>
        </p:spPr>
        <p:txBody>
          <a:bodyPr/>
          <a:lstStyle/>
          <a:p>
            <a:pPr algn="l"/>
            <a:r>
              <a:rPr lang="en-US" dirty="0" err="1" smtClean="0"/>
              <a:t>Metapopulations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52" y="1838332"/>
            <a:ext cx="7519107" cy="76207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289140" y="1838332"/>
            <a:ext cx="456109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cougar </a:t>
            </a:r>
            <a:r>
              <a:rPr lang="en-US" sz="2800" b="1" dirty="0" err="1" smtClean="0">
                <a:solidFill>
                  <a:srgbClr val="010001"/>
                </a:solidFill>
                <a:latin typeface="Arial"/>
                <a:cs typeface="Arial"/>
              </a:rPr>
              <a:t>metapopulation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Populations of cougars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live in separate mountain ranges 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New Mexico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Occasionally, however,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individuals move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between mountain ranges. These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movements can recolonize mountain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ranges with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extinct populations and add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individuals and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genetic diversity to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existing populations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93324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Community </a:t>
            </a:r>
            <a:r>
              <a:rPr lang="en-US" dirty="0"/>
              <a:t>Ecology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species interactions that cause negative effects on one or both species.</a:t>
            </a:r>
          </a:p>
          <a:p>
            <a:r>
              <a:rPr lang="en-US" dirty="0" smtClean="0"/>
              <a:t>discuss </a:t>
            </a:r>
            <a:r>
              <a:rPr lang="en-US" dirty="0"/>
              <a:t>species interactions that </a:t>
            </a:r>
            <a:r>
              <a:rPr lang="en-US" dirty="0" smtClean="0"/>
              <a:t>cause neutral </a:t>
            </a:r>
            <a:r>
              <a:rPr lang="en-US" dirty="0"/>
              <a:t>or positive effects on both species.</a:t>
            </a:r>
          </a:p>
          <a:p>
            <a:r>
              <a:rPr lang="en-US" dirty="0" smtClean="0"/>
              <a:t>explain </a:t>
            </a:r>
            <a:r>
              <a:rPr lang="en-US" dirty="0"/>
              <a:t>the role of keystone species.</a:t>
            </a:r>
          </a:p>
        </p:txBody>
      </p:sp>
    </p:spTree>
    <p:extLst>
      <p:ext uri="{BB962C8B-B14F-4D97-AF65-F5344CB8AC3E}">
        <p14:creationId xmlns:p14="http://schemas.microsoft.com/office/powerpoint/2010/main" val="208750002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18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Abundance and Distribution of Populations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nature exists at several levels of complexity.</a:t>
            </a:r>
          </a:p>
          <a:p>
            <a:r>
              <a:rPr lang="en-US" dirty="0" smtClean="0"/>
              <a:t>discuss </a:t>
            </a:r>
            <a:r>
              <a:rPr lang="en-US" dirty="0"/>
              <a:t>the characteristics of populations.</a:t>
            </a:r>
          </a:p>
          <a:p>
            <a:r>
              <a:rPr lang="en-US" dirty="0" smtClean="0"/>
              <a:t>contrast </a:t>
            </a:r>
            <a:r>
              <a:rPr lang="en-US" dirty="0"/>
              <a:t>the effects of density-dependent and density-independent factors </a:t>
            </a:r>
            <a:r>
              <a:rPr lang="en-US" dirty="0" smtClean="0"/>
              <a:t>on population </a:t>
            </a:r>
            <a:r>
              <a:rPr lang="en-US" dirty="0"/>
              <a:t>growth.</a:t>
            </a:r>
          </a:p>
        </p:txBody>
      </p:sp>
    </p:spTree>
    <p:extLst>
      <p:ext uri="{BB962C8B-B14F-4D97-AF65-F5344CB8AC3E}">
        <p14:creationId xmlns:p14="http://schemas.microsoft.com/office/powerpoint/2010/main" val="44080320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/>
              <a:t>Some species interactions cause negative effects on one or both of the species</a:t>
            </a:r>
            <a:br>
              <a:rPr lang="en-US" sz="4000" dirty="0"/>
            </a:br>
            <a:r>
              <a:rPr lang="en-US" sz="4000" dirty="0"/>
              <a:t> 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557412"/>
            <a:ext cx="10464800" cy="5840413"/>
          </a:xfrm>
        </p:spPr>
        <p:txBody>
          <a:bodyPr/>
          <a:lstStyle/>
          <a:p>
            <a:r>
              <a:rPr lang="en-US" sz="2800" b="1" dirty="0"/>
              <a:t>Community </a:t>
            </a:r>
            <a:r>
              <a:rPr lang="en-US" sz="2800" b="1" dirty="0" smtClean="0"/>
              <a:t>ecology -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Throughout </a:t>
            </a:r>
            <a:r>
              <a:rPr lang="en-US" sz="2800" dirty="0"/>
              <a:t>the world, species have symbiotic relationships</a:t>
            </a:r>
            <a:r>
              <a:rPr lang="en-US" sz="2800" dirty="0" smtClean="0"/>
              <a:t>.</a:t>
            </a:r>
            <a:endParaRPr lang="en-US" sz="2800" dirty="0"/>
          </a:p>
          <a:p>
            <a:r>
              <a:rPr lang="en-US" sz="2800" b="1" dirty="0"/>
              <a:t>Symbiotic </a:t>
            </a:r>
            <a:r>
              <a:rPr lang="en-US" sz="2800" b="1" dirty="0" smtClean="0"/>
              <a:t>relationship -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Negative species interactions include</a:t>
            </a:r>
            <a:r>
              <a:rPr lang="en-US" sz="2800" dirty="0" smtClean="0"/>
              <a:t>:</a:t>
            </a:r>
            <a:endParaRPr lang="en-US" sz="28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2800" dirty="0"/>
              <a:t>	</a:t>
            </a:r>
            <a:r>
              <a:rPr lang="en-US" sz="2800" dirty="0" smtClean="0"/>
              <a:t>1.</a:t>
            </a:r>
            <a:endParaRPr lang="en-US" sz="28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2800" dirty="0"/>
              <a:t>	</a:t>
            </a:r>
            <a:r>
              <a:rPr lang="en-US" sz="2800" dirty="0" smtClean="0"/>
              <a:t>2.</a:t>
            </a:r>
            <a:endParaRPr lang="en-US" sz="28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2800" dirty="0"/>
              <a:t>	</a:t>
            </a:r>
            <a:r>
              <a:rPr lang="en-US" sz="2800" dirty="0" smtClean="0"/>
              <a:t>3.</a:t>
            </a:r>
            <a:endParaRPr lang="en-US" sz="28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2800" dirty="0"/>
              <a:t>	</a:t>
            </a:r>
            <a:r>
              <a:rPr lang="en-US" sz="2800" dirty="0" smtClean="0"/>
              <a:t>4.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 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751836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Competition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Competition - </a:t>
            </a:r>
            <a:endParaRPr lang="en-US" dirty="0"/>
          </a:p>
          <a:p>
            <a:r>
              <a:rPr lang="en-US" b="1" dirty="0"/>
              <a:t>Competitive exclusion </a:t>
            </a:r>
            <a:r>
              <a:rPr lang="en-US" b="1" dirty="0" smtClean="0"/>
              <a:t>principle –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When two species have the same realized niche, one species will perform better and drive the other to extinction.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335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718620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Competition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291841"/>
            <a:ext cx="3659542" cy="81586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0983" y="1746767"/>
            <a:ext cx="6253818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Competition for a limiting resource.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When </a:t>
            </a:r>
            <a:r>
              <a:rPr lang="en-US" sz="2800" dirty="0" err="1" smtClean="0">
                <a:solidFill>
                  <a:srgbClr val="010001"/>
                </a:solidFill>
                <a:latin typeface="Arial"/>
                <a:cs typeface="Arial"/>
              </a:rPr>
              <a:t>Gause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grew two species of Paramecium separately, both achieved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large population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sizes. However, when the two species were grown together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</a:t>
            </a:r>
            <a:r>
              <a:rPr lang="en-US" sz="2800" i="1" dirty="0" smtClean="0">
                <a:solidFill>
                  <a:srgbClr val="010001"/>
                </a:solidFill>
                <a:latin typeface="Arial"/>
                <a:cs typeface="Arial"/>
              </a:rPr>
              <a:t>P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i="1" dirty="0" err="1">
                <a:solidFill>
                  <a:srgbClr val="010001"/>
                </a:solidFill>
                <a:latin typeface="Arial"/>
                <a:cs typeface="Arial"/>
              </a:rPr>
              <a:t>aurelia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continued to grow well, while 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P. </a:t>
            </a:r>
            <a:r>
              <a:rPr lang="en-US" sz="2800" i="1" dirty="0" err="1">
                <a:solidFill>
                  <a:srgbClr val="010001"/>
                </a:solidFill>
                <a:latin typeface="Arial"/>
                <a:cs typeface="Arial"/>
              </a:rPr>
              <a:t>caudatum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declined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to extinction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These experiments demonstrated that two species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competing for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same limiting resource cannot coexist.</a:t>
            </a:r>
          </a:p>
        </p:txBody>
      </p:sp>
    </p:spTree>
    <p:extLst>
      <p:ext uri="{BB962C8B-B14F-4D97-AF65-F5344CB8AC3E}">
        <p14:creationId xmlns:p14="http://schemas.microsoft.com/office/powerpoint/2010/main" val="1145369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767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Competition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112936"/>
            <a:ext cx="10464800" cy="1339228"/>
          </a:xfrm>
        </p:spPr>
        <p:txBody>
          <a:bodyPr/>
          <a:lstStyle/>
          <a:p>
            <a:r>
              <a:rPr lang="en-US" sz="2800" b="1" dirty="0"/>
              <a:t>Resource </a:t>
            </a:r>
            <a:r>
              <a:rPr lang="en-US" sz="2800" b="1" dirty="0" smtClean="0"/>
              <a:t>partitioning – 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437708"/>
            <a:ext cx="4137748" cy="65678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73933" y="2973092"/>
            <a:ext cx="6502400" cy="48320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evolution of resource partitioning.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) When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two species overlap in their use of a limiting resource, selection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favors those individuals of each species whose use of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resource overlaps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least with that of the other species. (b) Over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many generations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the two species can evolve to reduce their overlap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and thereby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partition their use of the limiting resource.</a:t>
            </a:r>
          </a:p>
        </p:txBody>
      </p:sp>
    </p:spTree>
    <p:extLst>
      <p:ext uri="{BB962C8B-B14F-4D97-AF65-F5344CB8AC3E}">
        <p14:creationId xmlns:p14="http://schemas.microsoft.com/office/powerpoint/2010/main" val="20639735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Predation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Predation - </a:t>
            </a:r>
            <a:r>
              <a:rPr lang="en-US" dirty="0" smtClean="0"/>
              <a:t>  </a:t>
            </a:r>
          </a:p>
          <a:p>
            <a:r>
              <a:rPr lang="en-US" b="1" dirty="0" smtClean="0"/>
              <a:t>Parasitoid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To avoid being eaten or harmed by predators, many prey species have evolved defenses.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67641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Parasitism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112579"/>
            <a:ext cx="10464800" cy="6432935"/>
          </a:xfrm>
        </p:spPr>
        <p:txBody>
          <a:bodyPr/>
          <a:lstStyle/>
          <a:p>
            <a:r>
              <a:rPr lang="en-US" b="1" dirty="0" smtClean="0"/>
              <a:t>Parasitism</a:t>
            </a:r>
            <a:r>
              <a:rPr lang="en-US" dirty="0"/>
              <a:t> </a:t>
            </a:r>
            <a:r>
              <a:rPr lang="en-US" dirty="0" smtClean="0"/>
              <a:t>- 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Pathogen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 smtClean="0"/>
          </a:p>
          <a:p>
            <a:pPr lvl="0"/>
            <a:r>
              <a:rPr lang="en-US" dirty="0"/>
              <a:t>A single parasite rarely causes the death of its host.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16293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/>
              <a:t>Herbivory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Herbivory</a:t>
            </a:r>
            <a:r>
              <a:rPr lang="en-US" dirty="0"/>
              <a:t> </a:t>
            </a:r>
            <a:r>
              <a:rPr lang="en-US" dirty="0" smtClean="0"/>
              <a:t>- </a:t>
            </a:r>
          </a:p>
          <a:p>
            <a:pPr lvl="0"/>
            <a:r>
              <a:rPr lang="en-US" dirty="0"/>
              <a:t>When herbivores become abundant they can have dramatic effects on </a:t>
            </a:r>
            <a:r>
              <a:rPr lang="en-US" dirty="0" smtClean="0"/>
              <a:t>_____________. </a:t>
            </a:r>
            <a:endParaRPr lang="en-US" dirty="0"/>
          </a:p>
          <a:p>
            <a:pPr lvl="0"/>
            <a:r>
              <a:rPr lang="en-US" dirty="0"/>
              <a:t>Many species of  producers have evolved defenses </a:t>
            </a:r>
            <a:r>
              <a:rPr lang="en-US" dirty="0" smtClean="0"/>
              <a:t>against __________________.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9378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Other species interactions can cause neutral or positive effects on one or both species.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Mutualism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Commensalism</a:t>
            </a:r>
            <a:r>
              <a:rPr lang="en-US" dirty="0"/>
              <a:t> </a:t>
            </a:r>
            <a:r>
              <a:rPr lang="en-US" dirty="0" smtClean="0"/>
              <a:t>-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9469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Species Interactions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30123"/>
            <a:ext cx="10794861" cy="738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4527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Keystone species have large effects on communities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species that are not abundant can still have very large effects on a community.</a:t>
            </a:r>
          </a:p>
          <a:p>
            <a:r>
              <a:rPr lang="en-US" b="1" dirty="0" smtClean="0"/>
              <a:t>___________  ___________  </a:t>
            </a:r>
            <a:r>
              <a:rPr lang="en-US" dirty="0" smtClean="0"/>
              <a:t>A </a:t>
            </a:r>
            <a:r>
              <a:rPr lang="en-US" dirty="0"/>
              <a:t>species that plays a </a:t>
            </a:r>
            <a:r>
              <a:rPr lang="en-US" dirty="0" smtClean="0"/>
              <a:t>far more </a:t>
            </a:r>
            <a:r>
              <a:rPr lang="en-US" dirty="0"/>
              <a:t>important in its community than its </a:t>
            </a:r>
            <a:r>
              <a:rPr lang="en-US" dirty="0" smtClean="0"/>
              <a:t>relative abundance </a:t>
            </a:r>
            <a:r>
              <a:rPr lang="en-US" dirty="0"/>
              <a:t>might suggest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______________  _____________ </a:t>
            </a:r>
            <a:r>
              <a:rPr lang="en-US" dirty="0" smtClean="0"/>
              <a:t>A </a:t>
            </a:r>
            <a:r>
              <a:rPr lang="en-US" dirty="0"/>
              <a:t>keystone species </a:t>
            </a:r>
            <a:r>
              <a:rPr lang="en-US" dirty="0" smtClean="0"/>
              <a:t>that creates </a:t>
            </a:r>
            <a:r>
              <a:rPr lang="en-US" dirty="0"/>
              <a:t>or maintains habitat for other species.</a:t>
            </a:r>
          </a:p>
        </p:txBody>
      </p:sp>
    </p:spTree>
    <p:extLst>
      <p:ext uri="{BB962C8B-B14F-4D97-AF65-F5344CB8AC3E}">
        <p14:creationId xmlns:p14="http://schemas.microsoft.com/office/powerpoint/2010/main" val="394243856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Nature exists at several levels of complexity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Population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endParaRPr lang="en-US" dirty="0"/>
          </a:p>
          <a:p>
            <a:r>
              <a:rPr lang="en-US" b="1" dirty="0" smtClean="0"/>
              <a:t>Community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/>
              <a:t>Population </a:t>
            </a:r>
            <a:r>
              <a:rPr lang="en-US" b="1" dirty="0" smtClean="0"/>
              <a:t>ecology –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4338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Community Succession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primary succession.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secondary succession.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aquatic succession.</a:t>
            </a:r>
          </a:p>
          <a:p>
            <a:r>
              <a:rPr lang="en-US" dirty="0" smtClean="0"/>
              <a:t>describe </a:t>
            </a:r>
            <a:r>
              <a:rPr lang="en-US" dirty="0"/>
              <a:t>the factors that determine the species richness of a community.</a:t>
            </a:r>
          </a:p>
        </p:txBody>
      </p:sp>
    </p:spTree>
    <p:extLst>
      <p:ext uri="{BB962C8B-B14F-4D97-AF65-F5344CB8AC3E}">
        <p14:creationId xmlns:p14="http://schemas.microsoft.com/office/powerpoint/2010/main" val="160030032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succession starts with no soil.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Virtually every community experiences ecological </a:t>
            </a:r>
            <a:r>
              <a:rPr lang="en-US" dirty="0" smtClean="0"/>
              <a:t>succession. </a:t>
            </a:r>
          </a:p>
          <a:p>
            <a:r>
              <a:rPr lang="en-US" b="1" smtClean="0"/>
              <a:t>____________  ______________  </a:t>
            </a:r>
            <a:r>
              <a:rPr lang="en-US" dirty="0" smtClean="0"/>
              <a:t>The predictable replacement </a:t>
            </a:r>
            <a:r>
              <a:rPr lang="en-US" dirty="0"/>
              <a:t>of one group of species by </a:t>
            </a:r>
            <a:r>
              <a:rPr lang="en-US" dirty="0" smtClean="0"/>
              <a:t>another group </a:t>
            </a:r>
            <a:r>
              <a:rPr lang="en-US" dirty="0"/>
              <a:t>of species over time.</a:t>
            </a:r>
          </a:p>
        </p:txBody>
      </p:sp>
    </p:spTree>
    <p:extLst>
      <p:ext uri="{BB962C8B-B14F-4D97-AF65-F5344CB8AC3E}">
        <p14:creationId xmlns:p14="http://schemas.microsoft.com/office/powerpoint/2010/main" val="112483995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9507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Primary Succession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418267"/>
            <a:ext cx="10464800" cy="821153"/>
          </a:xfrm>
        </p:spPr>
        <p:txBody>
          <a:bodyPr/>
          <a:lstStyle/>
          <a:p>
            <a:r>
              <a:rPr lang="en-US" sz="2800" b="1" dirty="0"/>
              <a:t>Primary </a:t>
            </a:r>
            <a:r>
              <a:rPr lang="en-US" sz="2800" b="1" dirty="0" smtClean="0"/>
              <a:t>succession -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69" y="2604827"/>
            <a:ext cx="8750757" cy="64029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08164" y="2537980"/>
            <a:ext cx="389663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Primary succession.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Primary succession occurs in areas devoid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soil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Early-arriving plants and algae can colonize bare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begin to form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_________, making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site more hospitable for other species to colonize later. Over time, a series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distinct _______________ develops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this illustration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representing an area in New England, bare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rock 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initially colonized by lichens and mosses and later by grasses, shrubs, and trees.</a:t>
            </a:r>
          </a:p>
        </p:txBody>
      </p:sp>
    </p:spTree>
    <p:extLst>
      <p:ext uri="{BB962C8B-B14F-4D97-AF65-F5344CB8AC3E}">
        <p14:creationId xmlns:p14="http://schemas.microsoft.com/office/powerpoint/2010/main" val="23296725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Secondary succession starts with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752510"/>
            <a:ext cx="10464800" cy="1138683"/>
          </a:xfrm>
        </p:spPr>
        <p:txBody>
          <a:bodyPr/>
          <a:lstStyle/>
          <a:p>
            <a:r>
              <a:rPr lang="en-US" sz="2800" b="1" dirty="0"/>
              <a:t>Secondary </a:t>
            </a:r>
            <a:r>
              <a:rPr lang="en-US" sz="2800" b="1" dirty="0" smtClean="0"/>
              <a:t>succession – 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00" y="3175154"/>
            <a:ext cx="8405270" cy="61501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48893" y="3158297"/>
            <a:ext cx="40679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Secondary succession.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Secondary succession occurs where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present, but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all plants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have been removed. Early-arriving plants set these areas on a path of secondary succession. Secondary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succession in a New England forest begins with grasses and wildflowers, which are later replaced by trees.</a:t>
            </a:r>
          </a:p>
        </p:txBody>
      </p:sp>
    </p:spTree>
    <p:extLst>
      <p:ext uri="{BB962C8B-B14F-4D97-AF65-F5344CB8AC3E}">
        <p14:creationId xmlns:p14="http://schemas.microsoft.com/office/powerpoint/2010/main" val="1290793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Succession occurs in a variety of aquatic ecosystems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070039"/>
            <a:ext cx="4553261" cy="76311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59318" y="4386514"/>
            <a:ext cx="65024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Succession in lakes.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Over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 time span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of hundreds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to thousands of years, lakes are filled with sediments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and slowly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become terrestrial habitats.</a:t>
            </a:r>
          </a:p>
        </p:txBody>
      </p:sp>
    </p:spTree>
    <p:extLst>
      <p:ext uri="{BB962C8B-B14F-4D97-AF65-F5344CB8AC3E}">
        <p14:creationId xmlns:p14="http://schemas.microsoft.com/office/powerpoint/2010/main" val="34159752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species richness of a community is influenced by many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0646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Species richness is influenced by</a:t>
            </a:r>
            <a:r>
              <a:rPr lang="en-US" dirty="0" smtClean="0"/>
              <a:t>:</a:t>
            </a:r>
            <a:endParaRPr lang="en-US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dirty="0" smtClean="0"/>
              <a:t>	1.</a:t>
            </a:r>
            <a:endParaRPr lang="en-US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dirty="0"/>
              <a:t>	</a:t>
            </a:r>
            <a:r>
              <a:rPr lang="en-US" dirty="0" smtClean="0"/>
              <a:t>2.</a:t>
            </a:r>
            <a:endParaRPr lang="en-US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dirty="0"/>
              <a:t>	</a:t>
            </a:r>
            <a:r>
              <a:rPr lang="en-US" dirty="0" smtClean="0"/>
              <a:t>3.</a:t>
            </a:r>
            <a:endParaRPr lang="en-US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dirty="0"/>
              <a:t>	</a:t>
            </a:r>
            <a:r>
              <a:rPr lang="en-US" dirty="0" smtClean="0"/>
              <a:t>4.</a:t>
            </a:r>
          </a:p>
          <a:p>
            <a:r>
              <a:rPr lang="en-US" b="1" dirty="0" smtClean="0"/>
              <a:t>_________  ____  __________  __________ -   </a:t>
            </a:r>
            <a:r>
              <a:rPr lang="en-US" dirty="0" smtClean="0"/>
              <a:t>A </a:t>
            </a:r>
            <a:r>
              <a:rPr lang="en-US" dirty="0"/>
              <a:t>theory </a:t>
            </a:r>
            <a:r>
              <a:rPr lang="en-US" dirty="0" smtClean="0"/>
              <a:t>that demonstrates </a:t>
            </a:r>
            <a:r>
              <a:rPr lang="en-US" dirty="0"/>
              <a:t>the dual importance of habitat </a:t>
            </a:r>
            <a:r>
              <a:rPr lang="en-US" dirty="0" smtClean="0"/>
              <a:t>size and </a:t>
            </a:r>
            <a:r>
              <a:rPr lang="en-US" dirty="0"/>
              <a:t>distance in determining species richness.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89589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744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Theory of Island Biogeography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83713"/>
            <a:ext cx="10464800" cy="1506349"/>
          </a:xfrm>
        </p:spPr>
        <p:txBody>
          <a:bodyPr/>
          <a:lstStyle/>
          <a:p>
            <a:r>
              <a:rPr lang="en-US" sz="2800" dirty="0"/>
              <a:t>Species richness </a:t>
            </a:r>
            <a:r>
              <a:rPr lang="en-US" sz="2800" dirty="0" smtClean="0"/>
              <a:t>___________ </a:t>
            </a:r>
            <a:r>
              <a:rPr lang="en-US" sz="2800" dirty="0"/>
              <a:t>as the size of the </a:t>
            </a:r>
            <a:r>
              <a:rPr lang="en-US" sz="2800"/>
              <a:t>habitat </a:t>
            </a:r>
            <a:r>
              <a:rPr lang="en-US" sz="2800" smtClean="0"/>
              <a:t>____________. 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90" y="2890063"/>
            <a:ext cx="7835623" cy="57333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36099" y="2630911"/>
            <a:ext cx="43687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Habitat size and species richness.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Species richness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increases as the size of the habitat increases. In this example, researchers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counted the number of bird species that inhabited reed islands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Lake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Velence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Hungary. As island area increased, the number of bird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species initially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rose quickly and then began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slow.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17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Levels of Complexity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18662"/>
            <a:ext cx="8924459" cy="6530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1" y="8372763"/>
            <a:ext cx="1144733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Levels of complexity.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Environmental scientists study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nature 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several different levels of complexity, ranging from the individual organism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biosphere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At each level, scientists focus on different processes.</a:t>
            </a:r>
          </a:p>
        </p:txBody>
      </p:sp>
    </p:spTree>
    <p:extLst>
      <p:ext uri="{BB962C8B-B14F-4D97-AF65-F5344CB8AC3E}">
        <p14:creationId xmlns:p14="http://schemas.microsoft.com/office/powerpoint/2010/main" val="21608879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Populations have distinctive characteristics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73584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There are 5 basic characteristics of a </a:t>
            </a:r>
            <a:r>
              <a:rPr lang="en-US" sz="3000" dirty="0" smtClean="0"/>
              <a:t>population: </a:t>
            </a:r>
            <a:endParaRPr lang="en-US" sz="3000" dirty="0"/>
          </a:p>
          <a:p>
            <a:r>
              <a:rPr lang="en-US" sz="3000" b="1" dirty="0"/>
              <a:t>Population size (N</a:t>
            </a:r>
            <a:r>
              <a:rPr lang="en-US" sz="3000" b="1" dirty="0" smtClean="0"/>
              <a:t>) – </a:t>
            </a:r>
            <a:endParaRPr lang="en-US" sz="3000" dirty="0" smtClean="0"/>
          </a:p>
          <a:p>
            <a:r>
              <a:rPr lang="en-US" sz="3000" b="1" dirty="0"/>
              <a:t>Population </a:t>
            </a:r>
            <a:r>
              <a:rPr lang="en-US" sz="3000" b="1" dirty="0" smtClean="0"/>
              <a:t>density -  </a:t>
            </a:r>
            <a:endParaRPr lang="en-US" sz="3000" dirty="0"/>
          </a:p>
          <a:p>
            <a:r>
              <a:rPr lang="en-US" sz="3000" b="1" dirty="0"/>
              <a:t>Population </a:t>
            </a:r>
            <a:r>
              <a:rPr lang="en-US" sz="3000" b="1" dirty="0" smtClean="0"/>
              <a:t>distribution - </a:t>
            </a:r>
            <a:endParaRPr lang="en-US" sz="3000" dirty="0"/>
          </a:p>
          <a:p>
            <a:r>
              <a:rPr lang="en-US" sz="3000" b="1" dirty="0"/>
              <a:t>Sex </a:t>
            </a:r>
            <a:r>
              <a:rPr lang="en-US" sz="3000" b="1" dirty="0" smtClean="0"/>
              <a:t>ratio - </a:t>
            </a:r>
            <a:endParaRPr lang="en-US" sz="3000" dirty="0" smtClean="0"/>
          </a:p>
          <a:p>
            <a:r>
              <a:rPr lang="en-US" sz="3000" b="1" dirty="0"/>
              <a:t>Age </a:t>
            </a:r>
            <a:r>
              <a:rPr lang="en-US" sz="3000" b="1" dirty="0" smtClean="0"/>
              <a:t>structure – </a:t>
            </a:r>
          </a:p>
          <a:p>
            <a:pPr marL="0" indent="0">
              <a:buNone/>
            </a:pPr>
            <a:endParaRPr lang="en-US" sz="3000" dirty="0" smtClean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70867693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Population size is affected by density-dependent and density-independent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Factors that influence population size are either density-dependent or density-independent</a:t>
            </a:r>
            <a:r>
              <a:rPr lang="en-US" dirty="0" smtClean="0"/>
              <a:t>.</a:t>
            </a:r>
          </a:p>
          <a:p>
            <a:r>
              <a:rPr lang="en-US" b="1" dirty="0"/>
              <a:t>Density-dependent </a:t>
            </a:r>
            <a:r>
              <a:rPr lang="en-US" b="1" dirty="0" smtClean="0"/>
              <a:t>factor 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Density-independent </a:t>
            </a:r>
            <a:r>
              <a:rPr lang="en-US" b="1" dirty="0" smtClean="0"/>
              <a:t>factor – </a:t>
            </a:r>
          </a:p>
          <a:p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72887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19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Population </a:t>
            </a:r>
            <a:r>
              <a:rPr lang="en-US" dirty="0"/>
              <a:t>Growth Models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After reading this module you should be able to</a:t>
            </a:r>
          </a:p>
          <a:p>
            <a:r>
              <a:rPr lang="en-US" sz="3200" dirty="0" smtClean="0"/>
              <a:t>explain </a:t>
            </a:r>
            <a:r>
              <a:rPr lang="en-US" sz="3200" dirty="0"/>
              <a:t>the exponential growth model of populations, which produces </a:t>
            </a:r>
            <a:r>
              <a:rPr lang="en-US" sz="3200" dirty="0" smtClean="0"/>
              <a:t>a J</a:t>
            </a:r>
            <a:r>
              <a:rPr lang="en-US" sz="3200" dirty="0"/>
              <a:t>-shaped curve.</a:t>
            </a:r>
          </a:p>
          <a:p>
            <a:r>
              <a:rPr lang="en-US" sz="3200" dirty="0" smtClean="0"/>
              <a:t>describe </a:t>
            </a:r>
            <a:r>
              <a:rPr lang="en-US" sz="3200" dirty="0"/>
              <a:t>how the logistic growth model incorporates a carrying capacity </a:t>
            </a:r>
            <a:r>
              <a:rPr lang="en-US" sz="3200" dirty="0" smtClean="0"/>
              <a:t>and produces </a:t>
            </a:r>
            <a:r>
              <a:rPr lang="en-US" sz="3200" dirty="0"/>
              <a:t>an S-shaped curve.</a:t>
            </a:r>
          </a:p>
          <a:p>
            <a:r>
              <a:rPr lang="en-US" sz="3200" dirty="0" smtClean="0"/>
              <a:t>compare </a:t>
            </a:r>
            <a:r>
              <a:rPr lang="en-US" sz="3200" dirty="0"/>
              <a:t>the reproductive strategies and survivorship curves of different species.</a:t>
            </a:r>
          </a:p>
          <a:p>
            <a:r>
              <a:rPr lang="en-US" sz="3200" dirty="0" smtClean="0"/>
              <a:t>explain </a:t>
            </a:r>
            <a:r>
              <a:rPr lang="en-US" sz="3200" dirty="0"/>
              <a:t>the dynamics that occur in </a:t>
            </a:r>
            <a:r>
              <a:rPr lang="en-US" sz="3200" dirty="0" err="1"/>
              <a:t>metapopulations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8004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745"/>
            <a:ext cx="11379706" cy="2465387"/>
          </a:xfrm>
        </p:spPr>
        <p:txBody>
          <a:bodyPr/>
          <a:lstStyle/>
          <a:p>
            <a:pPr algn="l"/>
            <a:r>
              <a:rPr lang="en-US" dirty="0"/>
              <a:t>The exponential growth model describes populations that continuously increase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1734800" cy="5840413"/>
          </a:xfrm>
        </p:spPr>
        <p:txBody>
          <a:bodyPr/>
          <a:lstStyle/>
          <a:p>
            <a:r>
              <a:rPr lang="en-US" sz="2800" b="1" dirty="0" smtClean="0"/>
              <a:t>____________  ________  _________  </a:t>
            </a:r>
            <a:r>
              <a:rPr lang="en-US" sz="2800" dirty="0" smtClean="0"/>
              <a:t>Mathematical equations </a:t>
            </a:r>
            <a:r>
              <a:rPr lang="en-US" sz="2800" dirty="0"/>
              <a:t>that can be used to predict </a:t>
            </a:r>
            <a:r>
              <a:rPr lang="en-US" sz="2800" dirty="0" smtClean="0"/>
              <a:t>population size </a:t>
            </a:r>
            <a:r>
              <a:rPr lang="en-US" sz="2800" dirty="0"/>
              <a:t>at any moment in time.</a:t>
            </a:r>
          </a:p>
          <a:p>
            <a:r>
              <a:rPr lang="en-US" sz="2800" b="1" dirty="0" smtClean="0"/>
              <a:t>____________  __________  _________</a:t>
            </a:r>
            <a:r>
              <a:rPr lang="en-US" sz="2800" dirty="0" smtClean="0"/>
              <a:t>The </a:t>
            </a:r>
            <a:r>
              <a:rPr lang="en-US" sz="2800" dirty="0"/>
              <a:t>number </a:t>
            </a:r>
            <a:r>
              <a:rPr lang="en-US" sz="2800" dirty="0" smtClean="0"/>
              <a:t>of offspring </a:t>
            </a:r>
            <a:r>
              <a:rPr lang="en-US" sz="2800" dirty="0"/>
              <a:t>an individual can produce in a </a:t>
            </a:r>
            <a:r>
              <a:rPr lang="en-US" sz="2800" dirty="0" smtClean="0"/>
              <a:t>given time </a:t>
            </a:r>
            <a:r>
              <a:rPr lang="en-US" sz="2800" dirty="0"/>
              <a:t>period, minus the deaths of the individual </a:t>
            </a:r>
            <a:r>
              <a:rPr lang="en-US" sz="2800" dirty="0" smtClean="0"/>
              <a:t>or its </a:t>
            </a:r>
            <a:r>
              <a:rPr lang="en-US" sz="2800" dirty="0"/>
              <a:t>offspring during the same period.</a:t>
            </a:r>
          </a:p>
          <a:p>
            <a:r>
              <a:rPr lang="en-US" sz="2800" b="1" dirty="0" smtClean="0"/>
              <a:t>___________  _________   ________ </a:t>
            </a:r>
            <a:r>
              <a:rPr lang="en-US" sz="2800" b="1" dirty="0"/>
              <a:t>(</a:t>
            </a:r>
            <a:r>
              <a:rPr lang="en-US" sz="2800" b="1" i="1" dirty="0"/>
              <a:t>r</a:t>
            </a:r>
            <a:r>
              <a:rPr lang="en-US" sz="2800" b="1" dirty="0"/>
              <a:t>) </a:t>
            </a:r>
            <a:r>
              <a:rPr lang="en-US" sz="2800" b="1" dirty="0" smtClean="0"/>
              <a:t> </a:t>
            </a:r>
            <a:r>
              <a:rPr lang="en-US" sz="2800" dirty="0" smtClean="0"/>
              <a:t>The </a:t>
            </a:r>
            <a:r>
              <a:rPr lang="en-US" sz="2800" dirty="0"/>
              <a:t>maximum </a:t>
            </a:r>
            <a:r>
              <a:rPr lang="en-US" sz="2800" dirty="0" smtClean="0"/>
              <a:t>potential for </a:t>
            </a:r>
            <a:r>
              <a:rPr lang="en-US" sz="2800" dirty="0"/>
              <a:t>growth of a population under ideal </a:t>
            </a:r>
            <a:r>
              <a:rPr lang="en-US" sz="2800" dirty="0" smtClean="0"/>
              <a:t>conditions with </a:t>
            </a:r>
            <a:r>
              <a:rPr lang="en-US" sz="2800" dirty="0"/>
              <a:t>unlimited resources.</a:t>
            </a:r>
          </a:p>
          <a:p>
            <a:r>
              <a:rPr lang="en-US" sz="2800" b="1" smtClean="0"/>
              <a:t>___________  _________  __________ </a:t>
            </a:r>
            <a:r>
              <a:rPr lang="en-US" sz="2800" b="1" dirty="0" smtClean="0"/>
              <a:t>(</a:t>
            </a:r>
            <a:r>
              <a:rPr lang="en-US" sz="2800" b="1" i="1" dirty="0" err="1"/>
              <a:t>N</a:t>
            </a:r>
            <a:r>
              <a:rPr lang="en-US" sz="2800" b="1" i="1" baseline="-25000" dirty="0" err="1"/>
              <a:t>t</a:t>
            </a:r>
            <a:r>
              <a:rPr lang="en-US" sz="2800" b="1" i="1" dirty="0"/>
              <a:t> = N</a:t>
            </a:r>
            <a:r>
              <a:rPr lang="en-US" sz="2800" b="1" i="1" baseline="-25000" dirty="0"/>
              <a:t>0</a:t>
            </a:r>
            <a:r>
              <a:rPr lang="en-US" sz="2800" b="1" i="1" dirty="0"/>
              <a:t>e</a:t>
            </a:r>
            <a:r>
              <a:rPr lang="en-US" sz="2800" b="1" i="1" baseline="30000" dirty="0"/>
              <a:t>rt</a:t>
            </a:r>
            <a:r>
              <a:rPr lang="en-US" sz="2800" b="1" i="1" dirty="0"/>
              <a:t> </a:t>
            </a:r>
            <a:r>
              <a:rPr lang="en-US" sz="2800" b="1" dirty="0"/>
              <a:t>) </a:t>
            </a:r>
            <a:r>
              <a:rPr lang="en-US" sz="2800" b="1" dirty="0" smtClean="0"/>
              <a:t> </a:t>
            </a:r>
            <a:r>
              <a:rPr lang="en-US" sz="2800" dirty="0" smtClean="0"/>
              <a:t>A growth </a:t>
            </a:r>
            <a:r>
              <a:rPr lang="en-US" sz="2800" dirty="0"/>
              <a:t>model that estimates a population’s </a:t>
            </a:r>
            <a:r>
              <a:rPr lang="en-US" sz="2800" dirty="0" smtClean="0"/>
              <a:t>future size </a:t>
            </a:r>
            <a:r>
              <a:rPr lang="en-US" sz="2800" dirty="0"/>
              <a:t>(</a:t>
            </a:r>
            <a:r>
              <a:rPr lang="en-US" sz="2800" i="1" dirty="0" err="1"/>
              <a:t>N</a:t>
            </a:r>
            <a:r>
              <a:rPr lang="en-US" sz="2800" i="1" baseline="-25000" dirty="0" err="1"/>
              <a:t>t</a:t>
            </a:r>
            <a:r>
              <a:rPr lang="en-US" sz="2800" i="1" baseline="-25000" dirty="0"/>
              <a:t> </a:t>
            </a:r>
            <a:r>
              <a:rPr lang="en-US" sz="2800" dirty="0"/>
              <a:t>) after a period of time (</a:t>
            </a:r>
            <a:r>
              <a:rPr lang="en-US" sz="2800" i="1" dirty="0"/>
              <a:t>t</a:t>
            </a:r>
            <a:r>
              <a:rPr lang="en-US" sz="2800" dirty="0"/>
              <a:t>), based on </a:t>
            </a:r>
            <a:r>
              <a:rPr lang="en-US" sz="2800" dirty="0" smtClean="0"/>
              <a:t>the intrinsic </a:t>
            </a:r>
            <a:r>
              <a:rPr lang="en-US" sz="2800" dirty="0"/>
              <a:t>growth rate (</a:t>
            </a:r>
            <a:r>
              <a:rPr lang="en-US" sz="2800" i="1" dirty="0"/>
              <a:t>r</a:t>
            </a:r>
            <a:r>
              <a:rPr lang="en-US" sz="2800" dirty="0"/>
              <a:t>) and the number </a:t>
            </a:r>
            <a:r>
              <a:rPr lang="en-US" sz="2800" dirty="0" smtClean="0"/>
              <a:t>of reproducing </a:t>
            </a:r>
            <a:r>
              <a:rPr lang="en-US" sz="2800" dirty="0"/>
              <a:t>individuals currently in the </a:t>
            </a:r>
            <a:r>
              <a:rPr lang="en-US" sz="2800" dirty="0" smtClean="0"/>
              <a:t>population (</a:t>
            </a:r>
            <a:r>
              <a:rPr lang="en-US" sz="2800" i="1" dirty="0"/>
              <a:t>N</a:t>
            </a:r>
            <a:r>
              <a:rPr lang="en-US" sz="2800" i="1" baseline="-25000" dirty="0"/>
              <a:t>0</a:t>
            </a:r>
            <a:r>
              <a:rPr lang="en-US" sz="2800" dirty="0"/>
              <a:t>).</a:t>
            </a:r>
          </a:p>
          <a:p>
            <a:r>
              <a:rPr lang="en-US" sz="2800" b="1" dirty="0"/>
              <a:t>J-shaped curve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curve of the </a:t>
            </a:r>
            <a:r>
              <a:rPr lang="en-US" sz="2800" dirty="0" smtClean="0"/>
              <a:t>exponential growth </a:t>
            </a:r>
            <a:r>
              <a:rPr lang="en-US" sz="2800" dirty="0"/>
              <a:t>model when graphed.</a:t>
            </a:r>
          </a:p>
        </p:txBody>
      </p:sp>
    </p:spTree>
    <p:extLst>
      <p:ext uri="{BB962C8B-B14F-4D97-AF65-F5344CB8AC3E}">
        <p14:creationId xmlns:p14="http://schemas.microsoft.com/office/powerpoint/2010/main" val="186685265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Exponential Growth Model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346"/>
            <a:ext cx="6241858" cy="74703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67421" y="1921062"/>
            <a:ext cx="49995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exponential growth model.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When populations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are not limited by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___________,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their growth can be very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________. More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births occur with each step in time, creating a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J-shaped growth curve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237497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PT_BASIC FORMAT_STYLE_Light_Orange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FORMAT_STYLE_Light_Orange.thmx</Template>
  <TotalTime>132</TotalTime>
  <Words>1667</Words>
  <Application>Microsoft Office PowerPoint</Application>
  <PresentationFormat>Custom</PresentationFormat>
  <Paragraphs>164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PPT_BASIC FORMAT_STYLE_Light_Orange</vt:lpstr>
      <vt:lpstr>PowerPoint Presentation</vt:lpstr>
      <vt:lpstr>  Module 18   The Abundance and Distribution of Populations </vt:lpstr>
      <vt:lpstr>Nature exists at several levels of complexity </vt:lpstr>
      <vt:lpstr>Levels of Complexity </vt:lpstr>
      <vt:lpstr>Populations have distinctive characteristics </vt:lpstr>
      <vt:lpstr>Population size is affected by density-dependent and density-independent factors </vt:lpstr>
      <vt:lpstr>  Module 19   Population Growth Models </vt:lpstr>
      <vt:lpstr>The exponential growth model describes populations that continuously increase </vt:lpstr>
      <vt:lpstr>The Exponential Growth Model </vt:lpstr>
      <vt:lpstr>The logistic growth model describes populations that experience a carrying capacity </vt:lpstr>
      <vt:lpstr>The Logistic Growth Model </vt:lpstr>
      <vt:lpstr>The Logistic Growth Model </vt:lpstr>
      <vt:lpstr>Species have different reproductive strategies and distinct survivorship curves </vt:lpstr>
      <vt:lpstr>Reproductive Strategies </vt:lpstr>
      <vt:lpstr>Survivorship Curves </vt:lpstr>
      <vt:lpstr>Survivorship Curves </vt:lpstr>
      <vt:lpstr>Interconnected populations form metapopulations </vt:lpstr>
      <vt:lpstr>Metapopulations</vt:lpstr>
      <vt:lpstr>Module 20  Community Ecology </vt:lpstr>
      <vt:lpstr>Some species interactions cause negative effects on one or both of the species   </vt:lpstr>
      <vt:lpstr>Competition  </vt:lpstr>
      <vt:lpstr>Competition</vt:lpstr>
      <vt:lpstr>Competition </vt:lpstr>
      <vt:lpstr>Predation </vt:lpstr>
      <vt:lpstr>Parasitism </vt:lpstr>
      <vt:lpstr>Herbivory </vt:lpstr>
      <vt:lpstr>Other species interactions can cause neutral or positive effects on one or both species. </vt:lpstr>
      <vt:lpstr>Species Interactions </vt:lpstr>
      <vt:lpstr>Keystone species have large effects on communities </vt:lpstr>
      <vt:lpstr>Module 21   Community Succession </vt:lpstr>
      <vt:lpstr>Primary succession starts with no soil. </vt:lpstr>
      <vt:lpstr>Primary Succession </vt:lpstr>
      <vt:lpstr>Secondary succession starts with soil </vt:lpstr>
      <vt:lpstr>Succession occurs in a variety of aquatic ecosystems </vt:lpstr>
      <vt:lpstr>The species richness of a community is influenced by many factors </vt:lpstr>
      <vt:lpstr>The Theory of Island Biogeography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24</cp:revision>
  <cp:lastPrinted>2015-11-23T19:37:32Z</cp:lastPrinted>
  <dcterms:created xsi:type="dcterms:W3CDTF">2015-05-10T21:15:31Z</dcterms:created>
  <dcterms:modified xsi:type="dcterms:W3CDTF">2015-11-23T19:38:25Z</dcterms:modified>
</cp:coreProperties>
</file>